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_rels/slideMaster26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8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6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12.xml" ContentType="application/vnd.openxmlformats-officedocument.theme+xml"/>
  <Override PartName="/ppt/theme/theme2.xml" ContentType="application/vnd.openxmlformats-officedocument.theme+xml"/>
  <Override PartName="/ppt/theme/theme11.xml" ContentType="application/vnd.openxmlformats-officedocument.theme+xml"/>
  <Override PartName="/ppt/theme/theme1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28.xml" ContentType="application/vnd.openxmlformats-officedocument.theme+xml"/>
  <Override PartName="/ppt/theme/theme16.xml" ContentType="application/vnd.openxmlformats-officedocument.theme+xml"/>
  <Override PartName="/ppt/theme/theme27.xml" ContentType="application/vnd.openxmlformats-officedocument.theme+xml"/>
  <Override PartName="/ppt/theme/theme26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6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_rels/presentation.xml.rels" ContentType="application/vnd.openxmlformats-package.relationships+xml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4.png" ContentType="image/png"/>
  <Override PartName="/ppt/media/image5.jpeg" ContentType="image/jpeg"/>
  <Override PartName="/ppt/media/image15.png" ContentType="image/png"/>
  <Override PartName="/ppt/media/image6.png" ContentType="image/png"/>
  <Override PartName="/ppt/media/image38.png" ContentType="image/png"/>
  <Override PartName="/ppt/media/image31.png" ContentType="image/png"/>
  <Override PartName="/ppt/media/image9.png" ContentType="image/png"/>
  <Override PartName="/ppt/media/image18.png" ContentType="image/png"/>
  <Override PartName="/ppt/media/image20.png" ContentType="image/png"/>
  <Override PartName="/ppt/media/image13.png" ContentType="image/png"/>
  <Override PartName="/ppt/media/image36.png" ContentType="image/png"/>
  <Override PartName="/ppt/media/image4.png" ContentType="image/png"/>
  <Override PartName="/ppt/media/image37.png" ContentType="image/png"/>
  <Override PartName="/ppt/media/image40.png" ContentType="image/png"/>
  <Override PartName="/ppt/media/image30.png" ContentType="image/png"/>
  <Override PartName="/ppt/media/image41.svg" ContentType="image/svg"/>
  <Override PartName="/ppt/media/image42.png" ContentType="image/png"/>
  <Override PartName="/ppt/media/image43.svg" ContentType="image/svg"/>
  <Override PartName="/ppt/media/image32.png" ContentType="image/png"/>
  <Override PartName="/ppt/media/image44.png" ContentType="image/png"/>
  <Override PartName="/ppt/media/image12.png" ContentType="image/png"/>
  <Override PartName="/ppt/media/image3.png" ContentType="image/png"/>
  <Override PartName="/ppt/media/image35.png" ContentType="image/png"/>
  <Override PartName="/ppt/media/image8.png" ContentType="image/png"/>
  <Override PartName="/ppt/media/image17.png" ContentType="image/png"/>
  <Override PartName="/ppt/media/image11.png" ContentType="image/png"/>
  <Override PartName="/ppt/media/image2.png" ContentType="image/png"/>
  <Override PartName="/ppt/media/image34.png" ContentType="image/png"/>
  <Override PartName="/ppt/media/image39.png" ContentType="image/png"/>
  <Override PartName="/ppt/media/image7.png" ContentType="image/png"/>
  <Override PartName="/ppt/media/image16.png" ContentType="image/png"/>
  <Override PartName="/ppt/media/image10.png" ContentType="image/png"/>
  <Override PartName="/ppt/media/image1.png" ContentType="image/png"/>
  <Override PartName="/ppt/media/image33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_rels/slide3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7.xml.rels" ContentType="application/vnd.openxmlformats-package.relationships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</p:sldMasterIdLst>
  <p:notesMasterIdLst>
    <p:notesMasterId r:id="rId29"/>
  </p:notes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  <p:sldId id="269" r:id="rId43"/>
    <p:sldId id="270" r:id="rId44"/>
    <p:sldId id="271" r:id="rId45"/>
    <p:sldId id="272" r:id="rId46"/>
    <p:sldId id="273" r:id="rId47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notesMaster" Target="notesMasters/notesMaster1.xml"/><Relationship Id="rId30" Type="http://schemas.openxmlformats.org/officeDocument/2006/relationships/slide" Target="slides/slide1.xml"/><Relationship Id="rId31" Type="http://schemas.openxmlformats.org/officeDocument/2006/relationships/slide" Target="slides/slide2.xml"/><Relationship Id="rId32" Type="http://schemas.openxmlformats.org/officeDocument/2006/relationships/slide" Target="slides/slide3.xml"/><Relationship Id="rId33" Type="http://schemas.openxmlformats.org/officeDocument/2006/relationships/slide" Target="slides/slide4.xml"/><Relationship Id="rId34" Type="http://schemas.openxmlformats.org/officeDocument/2006/relationships/slide" Target="slides/slide5.xml"/><Relationship Id="rId35" Type="http://schemas.openxmlformats.org/officeDocument/2006/relationships/slide" Target="slides/slide6.xml"/><Relationship Id="rId36" Type="http://schemas.openxmlformats.org/officeDocument/2006/relationships/slide" Target="slides/slide7.xml"/><Relationship Id="rId37" Type="http://schemas.openxmlformats.org/officeDocument/2006/relationships/slide" Target="slides/slide8.xml"/><Relationship Id="rId38" Type="http://schemas.openxmlformats.org/officeDocument/2006/relationships/slide" Target="slides/slide9.xml"/><Relationship Id="rId39" Type="http://schemas.openxmlformats.org/officeDocument/2006/relationships/slide" Target="slides/slide10.xml"/><Relationship Id="rId40" Type="http://schemas.openxmlformats.org/officeDocument/2006/relationships/slide" Target="slides/slide11.xml"/><Relationship Id="rId41" Type="http://schemas.openxmlformats.org/officeDocument/2006/relationships/slide" Target="slides/slide12.xml"/><Relationship Id="rId42" Type="http://schemas.openxmlformats.org/officeDocument/2006/relationships/slide" Target="slides/slide13.xml"/><Relationship Id="rId43" Type="http://schemas.openxmlformats.org/officeDocument/2006/relationships/slide" Target="slides/slide14.xml"/><Relationship Id="rId44" Type="http://schemas.openxmlformats.org/officeDocument/2006/relationships/slide" Target="slides/slide15.xml"/><Relationship Id="rId45" Type="http://schemas.openxmlformats.org/officeDocument/2006/relationships/slide" Target="slides/slide16.xml"/><Relationship Id="rId46" Type="http://schemas.openxmlformats.org/officeDocument/2006/relationships/slide" Target="slides/slide17.xml"/><Relationship Id="rId47" Type="http://schemas.openxmlformats.org/officeDocument/2006/relationships/slide" Target="slides/slide18.xml"/><Relationship Id="rId4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déplacer la diapo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Cliquez pour modifier le format des notes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&lt;en-tête&gt;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dt" idx="2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0" name="PlaceHolder 5"/>
          <p:cNvSpPr>
            <a:spLocks noGrp="1"/>
          </p:cNvSpPr>
          <p:nvPr>
            <p:ph type="ftr" idx="3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1" name="PlaceHolder 6"/>
          <p:cNvSpPr>
            <a:spLocks noGrp="1"/>
          </p:cNvSpPr>
          <p:nvPr>
            <p:ph type="sldNum" idx="4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E9FF4490-5ACC-4E98-ACC4-CBD98E1F9750}" type="slidenum"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454B438-91D3-4B47-9CA6-C8433831787F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D02F5BF-185C-49FA-A66A-9EF6AB57DE78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A9AD830-3F8A-4767-A53C-BE52AD9F175A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BD6FCBE-6B1A-451D-9515-B32FF89D079C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F2D369C-03AC-430A-A4EB-AC0D7E45BFEC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400"/>
          </a:xfrm>
          <a:prstGeom prst="rect">
            <a:avLst/>
          </a:prstGeom>
          <a:ln w="0">
            <a:noFill/>
          </a:ln>
        </p:spPr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79C13BF-1BE4-4689-A048-AD80E2E79E45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400"/>
          </a:xfrm>
          <a:prstGeom prst="rect">
            <a:avLst/>
          </a:prstGeom>
          <a:ln w="0">
            <a:noFill/>
          </a:ln>
        </p:spPr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C032E6E-964B-47A8-B304-A6DD2EA3DD4C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1037775-2971-4D2D-A297-E14B269037DC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CE56CB7-F6CE-468B-936A-9ED85F7B13AD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D8B0A57-BBE9-4AB9-9F6A-0DEC12BB6E68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5E93BD2-170B-43A0-982B-87E006B8655C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B5D028B-50E5-46BE-A8E8-C62191FCEC6E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  <a:ln w="0">
            <a:noFill/>
          </a:ln>
        </p:spPr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C39B68B-B806-4EC6-AF9C-069923168AF2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B5546A4-8F1A-4A0D-AE0A-10C19FC2B786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1BFB2FE-770B-4C65-AC3A-778DF9CEFB6B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6CC90BD-7B36-4469-9BD7-B7C35B332C95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2968E28-1DFE-4615-976D-1047D148FF75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3 mast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9B5CBE7-81E8-45C2-86BD-3F93D587B1DA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9 mast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7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5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2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7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ln w="0">
            <a:noFill/>
          </a:ln>
        </p:spPr>
      </p:pic>
      <p:sp>
        <p:nvSpPr>
          <p:cNvPr id="46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ln w="0">
            <a:noFill/>
          </a:ln>
        </p:spPr>
      </p:pic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5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ln w="0">
            <a:noFill/>
          </a:ln>
        </p:spPr>
      </p:pic>
      <p:sp>
        <p:nvSpPr>
          <p:cNvPr id="52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3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ln w="0">
            <a:noFill/>
          </a:ln>
        </p:spPr>
      </p:pic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5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ln w="0">
            <a:noFill/>
          </a:ln>
        </p:spPr>
      </p:pic>
      <p:sp>
        <p:nvSpPr>
          <p:cNvPr id="58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ln w="0">
            <a:noFill/>
          </a:ln>
        </p:spPr>
      </p:pic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5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ln w="0">
            <a:noFill/>
          </a:ln>
        </p:spPr>
      </p:pic>
      <p:sp>
        <p:nvSpPr>
          <p:cNvPr id="63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4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ln w="0">
            <a:noFill/>
          </a:ln>
        </p:spPr>
      </p:pic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5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ln w="0">
            <a:noFill/>
          </a:ln>
        </p:spPr>
      </p:pic>
      <p:sp>
        <p:nvSpPr>
          <p:cNvPr id="69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70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ln w="0">
            <a:noFill/>
          </a:ln>
        </p:spPr>
      </p:pic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ln w="0">
            <a:noFill/>
          </a:ln>
        </p:spPr>
      </p:pic>
      <p:sp>
        <p:nvSpPr>
          <p:cNvPr id="75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7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ln w="0">
            <a:noFill/>
          </a:ln>
        </p:spPr>
      </p:pic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5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ln w="0">
            <a:noFill/>
          </a:ln>
        </p:spPr>
      </p:pic>
      <p:sp>
        <p:nvSpPr>
          <p:cNvPr id="80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81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ln w="0"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5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ln w="0">
            <a:noFill/>
          </a:ln>
        </p:spPr>
      </p:pic>
      <p:sp>
        <p:nvSpPr>
          <p:cNvPr id="86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8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ln w="0">
            <a:noFill/>
          </a:ln>
        </p:spPr>
      </p:pic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5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ln w="0">
            <a:noFill/>
          </a:ln>
        </p:spPr>
      </p:pic>
      <p:sp>
        <p:nvSpPr>
          <p:cNvPr id="91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9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ln w="0">
            <a:noFill/>
          </a:ln>
        </p:spPr>
      </p:pic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5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ln w="0">
            <a:noFill/>
          </a:ln>
        </p:spPr>
      </p:pic>
      <p:sp>
        <p:nvSpPr>
          <p:cNvPr id="97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98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ln w="0">
            <a:noFill/>
          </a:ln>
        </p:spPr>
      </p:pic>
      <p:sp>
        <p:nvSpPr>
          <p:cNvPr id="4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ln w="0">
            <a:noFill/>
          </a:ln>
        </p:spPr>
      </p:pic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5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ln w="0">
            <a:noFill/>
          </a:ln>
        </p:spPr>
      </p:pic>
      <p:sp>
        <p:nvSpPr>
          <p:cNvPr id="100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01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ln w="0">
            <a:noFill/>
          </a:ln>
        </p:spPr>
      </p:pic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5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ln w="0">
            <a:noFill/>
          </a:ln>
        </p:spPr>
      </p:pic>
      <p:sp>
        <p:nvSpPr>
          <p:cNvPr id="106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0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5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sldNum" idx="1"/>
          </p:nvPr>
        </p:nvSpPr>
        <p:spPr>
          <a:xfrm>
            <a:off x="13556160" y="7460640"/>
            <a:ext cx="875880" cy="627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424E446-6E7B-47E4-B379-01C44F7D33A1}" type="slidenum">
              <a:rPr b="0" lang="fr" sz="1000" spc="-1" strike="noStrike">
                <a:solidFill>
                  <a:schemeClr val="dk2"/>
                </a:solidFill>
                <a:latin typeface="Arial"/>
                <a:ea typeface="Arial"/>
              </a:rPr>
              <a:t>&lt;numéro&gt;</a:t>
            </a:fld>
            <a:endParaRPr b="0" lang="fr-FR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ln w="0">
            <a:noFill/>
          </a:ln>
        </p:spPr>
      </p:pic>
      <p:sp>
        <p:nvSpPr>
          <p:cNvPr id="114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1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ln w="0">
            <a:noFill/>
          </a:ln>
        </p:spPr>
      </p:pic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5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ln w="0">
            <a:noFill/>
          </a:ln>
        </p:spPr>
      </p:pic>
      <p:sp>
        <p:nvSpPr>
          <p:cNvPr id="119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20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5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ln w="0">
            <a:noFill/>
          </a:ln>
        </p:spPr>
      </p:pic>
      <p:sp>
        <p:nvSpPr>
          <p:cNvPr id="122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23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ln w="0">
            <a:noFill/>
          </a:ln>
        </p:spPr>
      </p:pic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5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ln w="0">
            <a:noFill/>
          </a:ln>
        </p:spPr>
      </p:pic>
      <p:sp>
        <p:nvSpPr>
          <p:cNvPr id="127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28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ln w="0">
            <a:noFill/>
          </a:ln>
        </p:spPr>
      </p:pic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9" r:id="rId5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600" cy="8227800"/>
          </a:xfrm>
          <a:prstGeom prst="rect">
            <a:avLst/>
          </a:prstGeom>
          <a:ln w="0">
            <a:noFill/>
          </a:ln>
        </p:spPr>
      </p:pic>
      <p:sp>
        <p:nvSpPr>
          <p:cNvPr id="132" name="Shape 0"/>
          <p:cNvSpPr/>
          <p:nvPr/>
        </p:nvSpPr>
        <p:spPr>
          <a:xfrm>
            <a:off x="0" y="0"/>
            <a:ext cx="14628600" cy="822780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33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800" cy="409680"/>
          </a:xfrm>
          <a:prstGeom prst="rect">
            <a:avLst/>
          </a:prstGeom>
          <a:ln w="0">
            <a:noFill/>
          </a:ln>
        </p:spPr>
      </p:pic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chemeClr val="dk1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chemeClr val="dk1"/>
                </a:solidFill>
                <a:latin typeface="Arial"/>
              </a:rPr>
              <a:t>Cliquez pour éditer le format du plan de texte</a:t>
            </a:r>
            <a:endParaRPr b="0" lang="fr-FR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chemeClr val="dk1"/>
                </a:solidFill>
                <a:latin typeface="Arial"/>
              </a:rPr>
              <a:t>Second niveau de plan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chemeClr val="dk1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chemeClr val="dk1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chemeClr val="dk1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chemeClr val="dk1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chemeClr val="dk1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ln w="0">
            <a:noFill/>
          </a:ln>
        </p:spPr>
      </p:pic>
      <p:sp>
        <p:nvSpPr>
          <p:cNvPr id="10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1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ln w="0">
            <a:noFill/>
          </a:ln>
        </p:spPr>
      </p:pic>
      <p:sp>
        <p:nvSpPr>
          <p:cNvPr id="13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4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ln w="0">
            <a:noFill/>
          </a:ln>
        </p:spPr>
      </p:pic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ln w="0">
            <a:noFill/>
          </a:ln>
        </p:spPr>
      </p:pic>
      <p:sp>
        <p:nvSpPr>
          <p:cNvPr id="19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0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ln w="0">
            <a:noFill/>
          </a:ln>
        </p:spPr>
      </p:pic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ln w="0">
            <a:noFill/>
          </a:ln>
        </p:spPr>
      </p:pic>
      <p:sp>
        <p:nvSpPr>
          <p:cNvPr id="24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ln w="0">
            <a:noFill/>
          </a:ln>
        </p:spPr>
      </p:pic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ln w="0">
            <a:noFill/>
          </a:ln>
        </p:spPr>
      </p:pic>
      <p:sp>
        <p:nvSpPr>
          <p:cNvPr id="30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1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ln w="0">
            <a:noFill/>
          </a:ln>
        </p:spPr>
      </p:pic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ln w="0">
            <a:noFill/>
          </a:ln>
        </p:spPr>
      </p:pic>
      <p:sp>
        <p:nvSpPr>
          <p:cNvPr id="35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ln w="0">
            <a:noFill/>
          </a:ln>
        </p:spPr>
      </p:pic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ln w="0">
            <a:noFill/>
          </a:ln>
        </p:spPr>
      </p:pic>
      <p:sp>
        <p:nvSpPr>
          <p:cNvPr id="41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jpeg"/><Relationship Id="rId4" Type="http://schemas.openxmlformats.org/officeDocument/2006/relationships/slideLayout" Target="../slideLayouts/slideLayout2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6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6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6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6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6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7.xml"/><Relationship Id="rId5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svg"/><Relationship Id="rId4" Type="http://schemas.openxmlformats.org/officeDocument/2006/relationships/image" Target="../media/image40.png"/><Relationship Id="rId5" Type="http://schemas.openxmlformats.org/officeDocument/2006/relationships/image" Target="../media/image41.svg"/><Relationship Id="rId6" Type="http://schemas.openxmlformats.org/officeDocument/2006/relationships/image" Target="../media/image42.png"/><Relationship Id="rId7" Type="http://schemas.openxmlformats.org/officeDocument/2006/relationships/image" Target="../media/image43.svg"/><Relationship Id="rId8" Type="http://schemas.openxmlformats.org/officeDocument/2006/relationships/image" Target="../media/image44.pn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18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7.xml"/><Relationship Id="rId4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12.xml"/><Relationship Id="rId6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slideLayout" Target="../slideLayouts/slideLayout23.xml"/><Relationship Id="rId9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1.png"/><Relationship Id="rId8" Type="http://schemas.openxmlformats.org/officeDocument/2006/relationships/image" Target="../media/image21.png"/><Relationship Id="rId9" Type="http://schemas.openxmlformats.org/officeDocument/2006/relationships/slideLayout" Target="../slideLayouts/slideLayout15.xml"/><Relationship Id="rId10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6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6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6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fda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 5" descr=""/>
          <p:cNvPicPr/>
          <p:nvPr/>
        </p:nvPicPr>
        <p:blipFill>
          <a:blip r:embed="rId1"/>
          <a:stretch/>
        </p:blipFill>
        <p:spPr>
          <a:xfrm>
            <a:off x="0" y="6120360"/>
            <a:ext cx="14628240" cy="2106720"/>
          </a:xfrm>
          <a:prstGeom prst="rect">
            <a:avLst/>
          </a:prstGeom>
          <a:ln w="0">
            <a:noFill/>
          </a:ln>
        </p:spPr>
      </p:pic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3130200" y="1740600"/>
            <a:ext cx="3168360" cy="87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400" spc="-1" strike="noStrike">
                <a:solidFill>
                  <a:srgbClr val="0e3449"/>
                </a:solidFill>
                <a:latin typeface="Inter"/>
                <a:ea typeface="Inter"/>
              </a:rPr>
              <a:t>DAFS-FT-15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4" name="Google Shape;55;p 2" descr=""/>
          <p:cNvPicPr/>
          <p:nvPr/>
        </p:nvPicPr>
        <p:blipFill>
          <a:blip r:embed="rId2"/>
          <a:stretch/>
        </p:blipFill>
        <p:spPr>
          <a:xfrm>
            <a:off x="1351080" y="1273320"/>
            <a:ext cx="1151640" cy="1212840"/>
          </a:xfrm>
          <a:prstGeom prst="rect">
            <a:avLst/>
          </a:prstGeom>
          <a:ln w="0">
            <a:noFill/>
          </a:ln>
        </p:spPr>
      </p:pic>
      <p:pic>
        <p:nvPicPr>
          <p:cNvPr id="145" name="Picture 2" descr="Ai Généré, Journée De La Terre"/>
          <p:cNvPicPr/>
          <p:nvPr/>
        </p:nvPicPr>
        <p:blipFill>
          <a:blip r:embed="rId3"/>
          <a:stretch/>
        </p:blipFill>
        <p:spPr>
          <a:xfrm>
            <a:off x="11340000" y="5040"/>
            <a:ext cx="3315240" cy="4144320"/>
          </a:xfrm>
          <a:prstGeom prst="rect">
            <a:avLst/>
          </a:prstGeom>
          <a:ln w="0">
            <a:noFill/>
          </a:ln>
        </p:spPr>
      </p:pic>
      <p:sp>
        <p:nvSpPr>
          <p:cNvPr id="146" name="Nuage 1"/>
          <p:cNvSpPr/>
          <p:nvPr/>
        </p:nvSpPr>
        <p:spPr>
          <a:xfrm>
            <a:off x="19440" y="4114800"/>
            <a:ext cx="14589360" cy="3963600"/>
          </a:xfrm>
          <a:prstGeom prst="cloud">
            <a:avLst/>
          </a:prstGeom>
          <a:solidFill>
            <a:schemeClr val="accent5">
              <a:lumMod val="40000"/>
              <a:lumOff val="60000"/>
            </a:schemeClr>
          </a:solidFill>
          <a:ln w="25560">
            <a:solidFill>
              <a:srgbClr val="ffab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fr-FR" sz="4400" spc="-1" strike="noStrike">
                <a:solidFill>
                  <a:srgbClr val="0e3449"/>
                </a:solidFill>
                <a:latin typeface="Arial"/>
                <a:ea typeface="Inter SemiBold"/>
              </a:rPr>
              <a:t>Group2</a:t>
            </a:r>
            <a:r>
              <a:rPr b="1" lang="fr-FR" sz="4400" spc="-1" strike="noStrike">
                <a:solidFill>
                  <a:srgbClr val="0e3449"/>
                </a:solidFill>
                <a:latin typeface="ACADEMY ENGRAVED LET PLAIN:1.0"/>
                <a:ea typeface="Inter SemiBold"/>
              </a:rPr>
              <a:t>- Les impacts des émissions de CO2 sur le système monde?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 30"/>
          <p:cNvSpPr/>
          <p:nvPr/>
        </p:nvSpPr>
        <p:spPr>
          <a:xfrm>
            <a:off x="360000" y="360000"/>
            <a:ext cx="7476480" cy="55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201"/>
              </a:lnSpc>
              <a:tabLst>
                <a:tab algn="l" pos="0"/>
              </a:tabLst>
            </a:pP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DejaVu Sans"/>
              </a:rPr>
              <a:t>Baisse consommation énergies fossiles? Un enjeu mondial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3" name="" descr=""/>
          <p:cNvPicPr/>
          <p:nvPr/>
        </p:nvPicPr>
        <p:blipFill>
          <a:blip r:embed="rId1"/>
          <a:stretch/>
        </p:blipFill>
        <p:spPr>
          <a:xfrm>
            <a:off x="1328760" y="1105200"/>
            <a:ext cx="11954520" cy="6784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 32"/>
          <p:cNvSpPr/>
          <p:nvPr/>
        </p:nvSpPr>
        <p:spPr>
          <a:xfrm>
            <a:off x="360000" y="360000"/>
            <a:ext cx="7476480" cy="55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201"/>
              </a:lnSpc>
              <a:tabLst>
                <a:tab algn="l" pos="0"/>
              </a:tabLst>
            </a:pPr>
            <a:r>
              <a:rPr b="0" lang="fr-FR" sz="335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Consommation et production électrique mondiale en 2020</a:t>
            </a:r>
            <a:endParaRPr b="0" lang="fr-FR" sz="33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5" name="" descr=""/>
          <p:cNvPicPr/>
          <p:nvPr/>
        </p:nvPicPr>
        <p:blipFill>
          <a:blip r:embed="rId1"/>
          <a:stretch/>
        </p:blipFill>
        <p:spPr>
          <a:xfrm>
            <a:off x="1370160" y="1098360"/>
            <a:ext cx="12021120" cy="6755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" descr=""/>
          <p:cNvPicPr/>
          <p:nvPr/>
        </p:nvPicPr>
        <p:blipFill>
          <a:blip r:embed="rId1"/>
          <a:stretch/>
        </p:blipFill>
        <p:spPr>
          <a:xfrm>
            <a:off x="1260000" y="1035720"/>
            <a:ext cx="12558960" cy="7108200"/>
          </a:xfrm>
          <a:prstGeom prst="rect">
            <a:avLst/>
          </a:prstGeom>
          <a:ln w="0">
            <a:noFill/>
          </a:ln>
        </p:spPr>
      </p:pic>
      <p:sp>
        <p:nvSpPr>
          <p:cNvPr id="227" name="Text 33"/>
          <p:cNvSpPr/>
          <p:nvPr/>
        </p:nvSpPr>
        <p:spPr>
          <a:xfrm>
            <a:off x="360000" y="360000"/>
            <a:ext cx="7476480" cy="55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201"/>
              </a:lnSpc>
              <a:tabLst>
                <a:tab algn="l" pos="0"/>
              </a:tabLst>
            </a:pP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DejaVu Sans"/>
              </a:rPr>
              <a:t>Une production bas carbone additive mais  non substitutive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1541880" y="1044000"/>
            <a:ext cx="12445920" cy="7019280"/>
          </a:xfrm>
          <a:prstGeom prst="rect">
            <a:avLst/>
          </a:prstGeom>
          <a:ln w="0">
            <a:noFill/>
          </a:ln>
        </p:spPr>
      </p:pic>
      <p:sp>
        <p:nvSpPr>
          <p:cNvPr id="229" name="Text 34"/>
          <p:cNvSpPr/>
          <p:nvPr/>
        </p:nvSpPr>
        <p:spPr>
          <a:xfrm>
            <a:off x="360000" y="360000"/>
            <a:ext cx="7476480" cy="55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201"/>
              </a:lnSpc>
              <a:tabLst>
                <a:tab algn="l" pos="0"/>
              </a:tabLst>
            </a:pP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Un poids des énergies fossile dont il est difficile de se défaire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" descr=""/>
          <p:cNvPicPr/>
          <p:nvPr/>
        </p:nvPicPr>
        <p:blipFill>
          <a:blip r:embed="rId1"/>
          <a:stretch/>
        </p:blipFill>
        <p:spPr>
          <a:xfrm>
            <a:off x="1203480" y="1179000"/>
            <a:ext cx="12260160" cy="6776280"/>
          </a:xfrm>
          <a:prstGeom prst="rect">
            <a:avLst/>
          </a:prstGeom>
          <a:ln w="0">
            <a:noFill/>
          </a:ln>
        </p:spPr>
      </p:pic>
      <p:sp>
        <p:nvSpPr>
          <p:cNvPr id="231" name="Text 35"/>
          <p:cNvSpPr/>
          <p:nvPr/>
        </p:nvSpPr>
        <p:spPr>
          <a:xfrm>
            <a:off x="360000" y="360000"/>
            <a:ext cx="7476480" cy="55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201"/>
              </a:lnSpc>
              <a:tabLst>
                <a:tab algn="l" pos="0"/>
              </a:tabLst>
            </a:pP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DejaVu Sans"/>
              </a:rPr>
              <a:t>La dette semble compenser la baisse de l’intensité énergétique du PIB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 23"/>
          <p:cNvSpPr/>
          <p:nvPr/>
        </p:nvSpPr>
        <p:spPr>
          <a:xfrm>
            <a:off x="360000" y="360000"/>
            <a:ext cx="880524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ts val="4201"/>
              </a:lnSpc>
              <a:tabLst>
                <a:tab algn="l" pos="0"/>
              </a:tabLst>
            </a:pP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Modèles étudiés: Régression linéaire normale 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Text 25"/>
          <p:cNvSpPr/>
          <p:nvPr/>
        </p:nvSpPr>
        <p:spPr>
          <a:xfrm>
            <a:off x="5997600" y="2908800"/>
            <a:ext cx="1167840" cy="95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MAE : </a:t>
            </a:r>
            <a:r>
              <a:rPr b="1" lang="fr-FR" sz="14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69.72</a:t>
            </a:r>
            <a:br>
              <a:rPr sz="1400"/>
            </a:br>
            <a:r>
              <a:rPr b="0" lang="fr-FR" sz="14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RMSE : 233.99</a:t>
            </a:r>
            <a:br>
              <a:rPr sz="1400"/>
            </a:br>
            <a:r>
              <a:rPr b="0" lang="fr-FR" sz="14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R² : </a:t>
            </a:r>
            <a:r>
              <a:rPr b="1" lang="fr-FR" sz="14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0.92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ZoneTexte 2"/>
          <p:cNvSpPr/>
          <p:nvPr/>
        </p:nvSpPr>
        <p:spPr>
          <a:xfrm>
            <a:off x="756360" y="2718360"/>
            <a:ext cx="1654200" cy="153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400" spc="-1" strike="noStrike" u="sng">
                <a:solidFill>
                  <a:srgbClr val="403ccf"/>
                </a:solidFill>
                <a:uFillTx/>
                <a:latin typeface="Libre Baskerville"/>
                <a:ea typeface="DejaVu Sans"/>
              </a:rPr>
              <a:t>Baseline NO flags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b="0" lang="fr-FR" sz="1400" spc="-1" strike="noStrike">
                <a:solidFill>
                  <a:srgbClr val="403ccf"/>
                </a:solidFill>
                <a:latin typeface="Libre Baskerville"/>
                <a:ea typeface="DejaVu Sans"/>
              </a:rPr>
              <a:t>MAE : 108.03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b="0" lang="fr-FR" sz="1400" spc="-1" strike="noStrike">
                <a:solidFill>
                  <a:srgbClr val="403ccf"/>
                </a:solidFill>
                <a:latin typeface="Libre Baskerville"/>
                <a:ea typeface="DejaVu Sans"/>
              </a:rPr>
              <a:t>RMSE : 242.68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b="0" lang="fr-FR" sz="1400" spc="-1" strike="noStrike">
                <a:solidFill>
                  <a:srgbClr val="403ccf"/>
                </a:solidFill>
                <a:latin typeface="Libre Baskerville"/>
                <a:ea typeface="DejaVu Sans"/>
              </a:rPr>
              <a:t>R² : 0.91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35" name="Tableau 2"/>
          <p:cNvGraphicFramePr/>
          <p:nvPr/>
        </p:nvGraphicFramePr>
        <p:xfrm>
          <a:off x="2288160" y="4348080"/>
          <a:ext cx="3772440" cy="2603880"/>
        </p:xfrm>
        <a:graphic>
          <a:graphicData uri="http://schemas.openxmlformats.org/drawingml/2006/table">
            <a:tbl>
              <a:tblPr/>
              <a:tblGrid>
                <a:gridCol w="2638800"/>
                <a:gridCol w="1134000"/>
              </a:tblGrid>
              <a:tr h="0"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feature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abs_coef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293040"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num__coal_production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434.691252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293040"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num__nuclear_electricity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170.610855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293040"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flags__gas_production_missing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94.177785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293040"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flags__oil_production_missing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58.208317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293040"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flags__coal_production_missing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51.583130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293040"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num__gas_production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48.664856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293040"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num__oil_production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42.601704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293040"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flags__nuclear_electricity_missing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40.302912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36" name="Connecteur droit avec flèche 2"/>
          <p:cNvCxnSpPr/>
          <p:nvPr/>
        </p:nvCxnSpPr>
        <p:spPr>
          <a:xfrm>
            <a:off x="2490840" y="3222000"/>
            <a:ext cx="3075480" cy="1080"/>
          </a:xfrm>
          <a:prstGeom prst="straightConnector1">
            <a:avLst/>
          </a:prstGeom>
          <a:ln w="19050">
            <a:solidFill>
              <a:srgbClr val="403ccf"/>
            </a:solidFill>
            <a:round/>
            <a:tailEnd len="med" type="arrow" w="med"/>
          </a:ln>
        </p:spPr>
      </p:cxnSp>
      <p:pic>
        <p:nvPicPr>
          <p:cNvPr id="237" name="Picture 6" descr=""/>
          <p:cNvPicPr/>
          <p:nvPr/>
        </p:nvPicPr>
        <p:blipFill>
          <a:blip r:embed="rId1"/>
          <a:stretch/>
        </p:blipFill>
        <p:spPr>
          <a:xfrm>
            <a:off x="8660520" y="3402720"/>
            <a:ext cx="5866200" cy="4825800"/>
          </a:xfrm>
          <a:prstGeom prst="rect">
            <a:avLst/>
          </a:prstGeom>
          <a:ln w="0">
            <a:noFill/>
          </a:ln>
        </p:spPr>
      </p:pic>
      <p:sp>
        <p:nvSpPr>
          <p:cNvPr id="238" name="ZoneTexte 5"/>
          <p:cNvSpPr/>
          <p:nvPr/>
        </p:nvSpPr>
        <p:spPr>
          <a:xfrm>
            <a:off x="10736280" y="2877480"/>
            <a:ext cx="1994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8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Mais colinéarité !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ZoneTexte 6"/>
          <p:cNvSpPr/>
          <p:nvPr/>
        </p:nvSpPr>
        <p:spPr>
          <a:xfrm>
            <a:off x="3007080" y="2908800"/>
            <a:ext cx="204120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4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Ajout flags « missing »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Text 26"/>
          <p:cNvSpPr/>
          <p:nvPr/>
        </p:nvSpPr>
        <p:spPr>
          <a:xfrm>
            <a:off x="401760" y="1242000"/>
            <a:ext cx="13084560" cy="64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Libre Baskerville"/>
                <a:ea typeface="DejaVu Sans"/>
              </a:rPr>
              <a:t>Période : 1990 → 2020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Libre Baskerville"/>
                <a:ea typeface="DejaVu Sans"/>
              </a:rPr>
              <a:t>Target : co2_emissions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Libre Baskerville"/>
                <a:ea typeface="DejaVu Sans"/>
              </a:rPr>
              <a:t>Features : oil_production, gas_production, coal_production,  nuclear_electricity, solar_electricity, hydro_electricity, wind_electricity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 10"/>
          <p:cNvSpPr/>
          <p:nvPr/>
        </p:nvSpPr>
        <p:spPr>
          <a:xfrm>
            <a:off x="360000" y="360000"/>
            <a:ext cx="976788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ts val="4201"/>
              </a:lnSpc>
              <a:tabLst>
                <a:tab algn="l" pos="0"/>
              </a:tabLst>
            </a:pP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Modèles étudiés: Ridge,  ElasticNet, Random Forest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42" name="Tableau 3"/>
          <p:cNvGraphicFramePr/>
          <p:nvPr/>
        </p:nvGraphicFramePr>
        <p:xfrm>
          <a:off x="360000" y="3364200"/>
          <a:ext cx="5426640" cy="1692720"/>
        </p:xfrm>
        <a:graphic>
          <a:graphicData uri="http://schemas.openxmlformats.org/drawingml/2006/table">
            <a:tbl>
              <a:tblPr/>
              <a:tblGrid>
                <a:gridCol w="1947600"/>
                <a:gridCol w="1206360"/>
                <a:gridCol w="1257120"/>
                <a:gridCol w="1015920"/>
              </a:tblGrid>
              <a:tr h="0"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 u="sng">
                          <a:solidFill>
                            <a:srgbClr val="403ccf"/>
                          </a:solidFill>
                          <a:uFillTx/>
                          <a:latin typeface="Libre Baskerville"/>
                          <a:ea typeface="DejaVu Sans"/>
                        </a:rPr>
                        <a:t>Modèle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 u="sng">
                          <a:solidFill>
                            <a:srgbClr val="403ccf"/>
                          </a:solidFill>
                          <a:uFillTx/>
                          <a:latin typeface="Libre Baskerville"/>
                          <a:ea typeface="DejaVu Sans"/>
                        </a:rPr>
                        <a:t>MAE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 u="sng">
                          <a:solidFill>
                            <a:srgbClr val="403ccf"/>
                          </a:solidFill>
                          <a:uFillTx/>
                          <a:latin typeface="Libre Baskerville"/>
                          <a:ea typeface="DejaVu Sans"/>
                        </a:rPr>
                        <a:t>RMSE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 u="sng">
                          <a:solidFill>
                            <a:srgbClr val="403ccf"/>
                          </a:solidFill>
                          <a:uFillTx/>
                          <a:latin typeface="Libre Baskerville"/>
                          <a:ea typeface="DejaVu Sans"/>
                        </a:rPr>
                        <a:t>R²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0"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Ridge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69.629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233.955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0.921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0"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1" lang="fr-FR" sz="16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ElasticNet</a:t>
                      </a:r>
                      <a:endParaRPr b="0" lang="fr-F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1" lang="fr-FR" sz="16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104.240</a:t>
                      </a:r>
                      <a:endParaRPr b="0" lang="fr-F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1" lang="fr-FR" sz="16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204.850</a:t>
                      </a:r>
                      <a:endParaRPr b="0" lang="fr-F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1" lang="fr-FR" sz="16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0.940</a:t>
                      </a:r>
                      <a:endParaRPr b="0" lang="fr-F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214560"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RandomForest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71.310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225.254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0.927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43" name="Picture 5" descr=""/>
          <p:cNvPicPr/>
          <p:nvPr/>
        </p:nvPicPr>
        <p:blipFill>
          <a:blip r:embed="rId1"/>
          <a:stretch/>
        </p:blipFill>
        <p:spPr>
          <a:xfrm>
            <a:off x="6155280" y="1796400"/>
            <a:ext cx="8114400" cy="5136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 0"/>
          <p:cNvSpPr/>
          <p:nvPr/>
        </p:nvSpPr>
        <p:spPr>
          <a:xfrm>
            <a:off x="542160" y="360000"/>
            <a:ext cx="8164800" cy="106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ts val="4201"/>
              </a:lnSpc>
              <a:tabLst>
                <a:tab algn="l" pos="0"/>
              </a:tabLst>
            </a:pP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Projection des émissions de CO₂</a:t>
            </a:r>
            <a:br>
              <a:rPr sz="3200"/>
            </a:b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 + températures dans le monde sur 30 ans 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5" name="Picture 1" descr="Terre, Planète, Crise Climatique"/>
          <p:cNvPicPr/>
          <p:nvPr/>
        </p:nvPicPr>
        <p:blipFill>
          <a:blip r:embed="rId1"/>
          <a:stretch/>
        </p:blipFill>
        <p:spPr>
          <a:xfrm>
            <a:off x="12060000" y="180000"/>
            <a:ext cx="2158560" cy="2117520"/>
          </a:xfrm>
          <a:prstGeom prst="rect">
            <a:avLst/>
          </a:prstGeom>
          <a:ln w="0">
            <a:noFill/>
          </a:ln>
        </p:spPr>
      </p:pic>
      <p:pic>
        <p:nvPicPr>
          <p:cNvPr id="246" name="Picture 3" descr=""/>
          <p:cNvPicPr/>
          <p:nvPr/>
        </p:nvPicPr>
        <p:blipFill>
          <a:blip r:embed="rId2"/>
          <a:stretch/>
        </p:blipFill>
        <p:spPr>
          <a:xfrm>
            <a:off x="360000" y="2880000"/>
            <a:ext cx="5398560" cy="4714560"/>
          </a:xfrm>
          <a:prstGeom prst="rect">
            <a:avLst/>
          </a:prstGeom>
          <a:ln w="0">
            <a:noFill/>
          </a:ln>
        </p:spPr>
      </p:pic>
      <p:pic>
        <p:nvPicPr>
          <p:cNvPr id="247" name="Picture 4" descr=""/>
          <p:cNvPicPr/>
          <p:nvPr/>
        </p:nvPicPr>
        <p:blipFill>
          <a:blip r:embed="rId3"/>
          <a:stretch/>
        </p:blipFill>
        <p:spPr>
          <a:xfrm>
            <a:off x="7920000" y="2880000"/>
            <a:ext cx="5398560" cy="4624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4240" cy="8227440"/>
          </a:xfrm>
          <a:prstGeom prst="rect">
            <a:avLst/>
          </a:prstGeom>
          <a:ln w="0">
            <a:noFill/>
          </a:ln>
        </p:spPr>
      </p:pic>
      <p:sp>
        <p:nvSpPr>
          <p:cNvPr id="249" name="Text 0"/>
          <p:cNvSpPr/>
          <p:nvPr/>
        </p:nvSpPr>
        <p:spPr>
          <a:xfrm>
            <a:off x="360000" y="360000"/>
            <a:ext cx="550836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ts val="4201"/>
              </a:lnSpc>
              <a:tabLst>
                <a:tab algn="l" pos="0"/>
              </a:tabLst>
            </a:pP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Limites &amp; pistes à poursuivre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Shape 1"/>
          <p:cNvSpPr/>
          <p:nvPr/>
        </p:nvSpPr>
        <p:spPr>
          <a:xfrm>
            <a:off x="646920" y="1756800"/>
            <a:ext cx="3830760" cy="2422080"/>
          </a:xfrm>
          <a:prstGeom prst="roundRect">
            <a:avLst>
              <a:gd name="adj" fmla="val 11437"/>
            </a:avLst>
          </a:prstGeom>
          <a:solidFill>
            <a:srgbClr val="f3f3ff"/>
          </a:solidFill>
          <a:ln w="23040">
            <a:solidFill>
              <a:srgbClr val="2d4df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49495a"/>
              </a:solidFill>
              <a:latin typeface="Open Sans"/>
              <a:ea typeface="Open Sans"/>
            </a:endParaRPr>
          </a:p>
        </p:txBody>
      </p:sp>
      <p:sp>
        <p:nvSpPr>
          <p:cNvPr id="251" name="Shape 2"/>
          <p:cNvSpPr/>
          <p:nvPr/>
        </p:nvSpPr>
        <p:spPr>
          <a:xfrm>
            <a:off x="854640" y="1964160"/>
            <a:ext cx="552240" cy="552240"/>
          </a:xfrm>
          <a:prstGeom prst="roundRect">
            <a:avLst>
              <a:gd name="adj" fmla="val 16489656"/>
            </a:avLst>
          </a:prstGeom>
          <a:solidFill>
            <a:srgbClr val="2d4d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52" name="Text 3"/>
          <p:cNvSpPr/>
          <p:nvPr/>
        </p:nvSpPr>
        <p:spPr>
          <a:xfrm>
            <a:off x="1108800" y="3027600"/>
            <a:ext cx="2856600" cy="137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marL="216000" indent="-2160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Pas de visibilité sur les stocks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Gestion valeurs NaN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Manque données sur petit pays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701"/>
              </a:lnSpc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Shape 5"/>
          <p:cNvSpPr/>
          <p:nvPr/>
        </p:nvSpPr>
        <p:spPr>
          <a:xfrm>
            <a:off x="4664520" y="1756800"/>
            <a:ext cx="3830760" cy="2422080"/>
          </a:xfrm>
          <a:prstGeom prst="roundRect">
            <a:avLst>
              <a:gd name="adj" fmla="val 11437"/>
            </a:avLst>
          </a:prstGeom>
          <a:solidFill>
            <a:srgbClr val="f3f3ff"/>
          </a:solidFill>
          <a:ln w="23040">
            <a:solidFill>
              <a:srgbClr val="018ce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49495a"/>
              </a:solidFill>
              <a:latin typeface="Open Sans"/>
              <a:ea typeface="Open Sans"/>
            </a:endParaRPr>
          </a:p>
        </p:txBody>
      </p:sp>
      <p:pic>
        <p:nvPicPr>
          <p:cNvPr id="254" name="Image 2" descr="preencoded.png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5024520" y="2116800"/>
            <a:ext cx="247320" cy="247320"/>
          </a:xfrm>
          <a:prstGeom prst="rect">
            <a:avLst/>
          </a:prstGeom>
          <a:ln w="0">
            <a:noFill/>
          </a:ln>
        </p:spPr>
      </p:pic>
      <p:sp>
        <p:nvSpPr>
          <p:cNvPr id="255" name="Text 7"/>
          <p:cNvSpPr/>
          <p:nvPr/>
        </p:nvSpPr>
        <p:spPr>
          <a:xfrm>
            <a:off x="4871880" y="2703600"/>
            <a:ext cx="2172240" cy="26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00"/>
              </a:lnSpc>
              <a:tabLst>
                <a:tab algn="l" pos="0"/>
              </a:tabLst>
            </a:pPr>
            <a:r>
              <a:rPr b="0" lang="fr-FR" sz="17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Ajouts d’autres dataset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Text 8"/>
          <p:cNvSpPr/>
          <p:nvPr/>
        </p:nvSpPr>
        <p:spPr>
          <a:xfrm>
            <a:off x="5041800" y="3086280"/>
            <a:ext cx="3076920" cy="137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marL="216000" indent="-2160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Enrichissement des datasets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stock matières premières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Boucles rétroaction émissions CO₂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701"/>
              </a:lnSpc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Shape 9"/>
          <p:cNvSpPr/>
          <p:nvPr/>
        </p:nvSpPr>
        <p:spPr>
          <a:xfrm>
            <a:off x="646920" y="4365720"/>
            <a:ext cx="7848000" cy="3372840"/>
          </a:xfrm>
          <a:prstGeom prst="roundRect">
            <a:avLst>
              <a:gd name="adj" fmla="val 13026"/>
            </a:avLst>
          </a:prstGeom>
          <a:solidFill>
            <a:srgbClr val="f3f3ff"/>
          </a:solidFill>
          <a:ln w="23040">
            <a:solidFill>
              <a:srgbClr val="da33b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58" name="Text 11"/>
          <p:cNvSpPr/>
          <p:nvPr/>
        </p:nvSpPr>
        <p:spPr>
          <a:xfrm>
            <a:off x="854640" y="5168520"/>
            <a:ext cx="2760480" cy="26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00"/>
              </a:lnSpc>
              <a:tabLst>
                <a:tab algn="l" pos="0"/>
              </a:tabLst>
            </a:pPr>
            <a:r>
              <a:rPr b="0" lang="fr-FR" sz="17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Pistes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Text 12"/>
          <p:cNvSpPr/>
          <p:nvPr/>
        </p:nvSpPr>
        <p:spPr>
          <a:xfrm>
            <a:off x="854640" y="5515200"/>
            <a:ext cx="7432920" cy="58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16000" indent="-2160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Les stocks d’énergies fossiles permettent-ils une croissance de la consommation énergétique dans les 30/60/90 prochaines années ?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Peux t’on produire les capacités de production électrique bas carbone sans énergies fossiles ?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Inclure la segmentation production électrique pilotable et non-pilotable dans les énergies bas carbone.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Shape 3"/>
          <p:cNvSpPr/>
          <p:nvPr/>
        </p:nvSpPr>
        <p:spPr>
          <a:xfrm>
            <a:off x="803880" y="4484520"/>
            <a:ext cx="552240" cy="552240"/>
          </a:xfrm>
          <a:prstGeom prst="roundRect">
            <a:avLst>
              <a:gd name="adj" fmla="val 16489656"/>
            </a:avLst>
          </a:prstGeom>
          <a:solidFill>
            <a:srgbClr val="018c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261" name="Image 3" descr="preencoded.png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956880" y="4637160"/>
            <a:ext cx="247320" cy="247320"/>
          </a:xfrm>
          <a:prstGeom prst="rect">
            <a:avLst/>
          </a:prstGeom>
          <a:ln w="0">
            <a:noFill/>
          </a:ln>
        </p:spPr>
      </p:pic>
      <p:sp>
        <p:nvSpPr>
          <p:cNvPr id="262" name="Shape 6"/>
          <p:cNvSpPr/>
          <p:nvPr/>
        </p:nvSpPr>
        <p:spPr>
          <a:xfrm>
            <a:off x="4887000" y="1964520"/>
            <a:ext cx="552240" cy="552240"/>
          </a:xfrm>
          <a:prstGeom prst="roundRect">
            <a:avLst>
              <a:gd name="adj" fmla="val 16489656"/>
            </a:avLst>
          </a:prstGeom>
          <a:solidFill>
            <a:srgbClr val="2d4d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263" name="Image 8" descr="preencoded.png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5039280" y="2105280"/>
            <a:ext cx="247320" cy="247320"/>
          </a:xfrm>
          <a:prstGeom prst="rect">
            <a:avLst/>
          </a:prstGeom>
          <a:ln w="0">
            <a:noFill/>
          </a:ln>
        </p:spPr>
      </p:pic>
      <p:sp>
        <p:nvSpPr>
          <p:cNvPr id="264" name="Text 36"/>
          <p:cNvSpPr/>
          <p:nvPr/>
        </p:nvSpPr>
        <p:spPr>
          <a:xfrm>
            <a:off x="872640" y="2705760"/>
            <a:ext cx="2172240" cy="26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00"/>
              </a:lnSpc>
              <a:tabLst>
                <a:tab algn="l" pos="0"/>
              </a:tabLst>
            </a:pPr>
            <a:r>
              <a:rPr b="0" lang="fr-FR" sz="17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Limites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5" name="" descr=""/>
          <p:cNvPicPr/>
          <p:nvPr/>
        </p:nvPicPr>
        <p:blipFill>
          <a:blip r:embed="rId8"/>
          <a:stretch/>
        </p:blipFill>
        <p:spPr>
          <a:xfrm>
            <a:off x="924120" y="2004120"/>
            <a:ext cx="403920" cy="403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61;p14"/>
          <p:cNvSpPr/>
          <p:nvPr/>
        </p:nvSpPr>
        <p:spPr>
          <a:xfrm>
            <a:off x="0" y="7200"/>
            <a:ext cx="5338800" cy="8258040"/>
          </a:xfrm>
          <a:prstGeom prst="rect">
            <a:avLst/>
          </a:prstGeom>
          <a:solidFill>
            <a:srgbClr val="739d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46160" rIns="146160" tIns="146160" bIns="146160" anchor="ctr">
            <a:noAutofit/>
          </a:bodyPr>
          <a:p>
            <a:endParaRPr b="0" lang="fr-FR" sz="224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48" name="Text 37"/>
          <p:cNvSpPr/>
          <p:nvPr/>
        </p:nvSpPr>
        <p:spPr>
          <a:xfrm>
            <a:off x="7119720" y="1653840"/>
            <a:ext cx="5831640" cy="38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endParaRPr b="0" lang="fr-FR" sz="185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9" name="Text 38"/>
          <p:cNvSpPr/>
          <p:nvPr/>
        </p:nvSpPr>
        <p:spPr>
          <a:xfrm>
            <a:off x="7119720" y="2436120"/>
            <a:ext cx="5831640" cy="38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endParaRPr b="0" lang="fr-FR" sz="185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0" name="Espace réservé du numéro de diapositive 3"/>
          <p:cNvSpPr/>
          <p:nvPr/>
        </p:nvSpPr>
        <p:spPr>
          <a:xfrm>
            <a:off x="250200" y="7958520"/>
            <a:ext cx="344160" cy="29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000" spc="-1" strike="noStrike">
              <a:solidFill>
                <a:schemeClr val="dk1"/>
              </a:solidFill>
              <a:latin typeface="Arial"/>
              <a:ea typeface="DejaVu Sans"/>
            </a:endParaRPr>
          </a:p>
        </p:txBody>
      </p:sp>
      <p:sp>
        <p:nvSpPr>
          <p:cNvPr id="151" name="Rectangle 2"/>
          <p:cNvSpPr/>
          <p:nvPr/>
        </p:nvSpPr>
        <p:spPr>
          <a:xfrm>
            <a:off x="7222680" y="3653280"/>
            <a:ext cx="184320" cy="92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t">
            <a:spAutoFit/>
            <a:scene3d>
              <a:camera prst="orthographicFront"/>
              <a:lightRig dir="t" rig="sof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endParaRPr b="1" lang="fr-FR" sz="5400" spc="-1" strike="noStrike">
              <a:solidFill>
                <a:schemeClr val="accent4"/>
              </a:solidFill>
              <a:latin typeface="Arial"/>
              <a:ea typeface="DejaVu Sans"/>
            </a:endParaRPr>
          </a:p>
        </p:txBody>
      </p:sp>
      <p:pic>
        <p:nvPicPr>
          <p:cNvPr id="152" name="Image 4" descr=""/>
          <p:cNvPicPr/>
          <p:nvPr/>
        </p:nvPicPr>
        <p:blipFill>
          <a:blip r:embed="rId1">
            <a:alphaModFix amt="99000"/>
          </a:blip>
          <a:stretch/>
        </p:blipFill>
        <p:spPr>
          <a:xfrm>
            <a:off x="5227200" y="7200"/>
            <a:ext cx="9402840" cy="8243640"/>
          </a:xfrm>
          <a:prstGeom prst="rect">
            <a:avLst/>
          </a:prstGeom>
          <a:ln w="0">
            <a:noFill/>
          </a:ln>
        </p:spPr>
      </p:pic>
      <p:sp>
        <p:nvSpPr>
          <p:cNvPr id="153" name="AutoShape 2"/>
          <p:cNvSpPr/>
          <p:nvPr/>
        </p:nvSpPr>
        <p:spPr>
          <a:xfrm>
            <a:off x="7162920" y="39625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noAutofit/>
          </a:bodyPr>
          <a:p>
            <a:endParaRPr b="0" lang="fr-FR" sz="1800" spc="-1" strike="noStrike">
              <a:solidFill>
                <a:schemeClr val="dk1"/>
              </a:solidFill>
              <a:latin typeface="Arial"/>
              <a:ea typeface="DejaVu Sans"/>
            </a:endParaRPr>
          </a:p>
        </p:txBody>
      </p:sp>
      <p:sp>
        <p:nvSpPr>
          <p:cNvPr id="154" name="Espace réservé du numéro de diapositive 4"/>
          <p:cNvSpPr/>
          <p:nvPr/>
        </p:nvSpPr>
        <p:spPr>
          <a:xfrm>
            <a:off x="97920" y="7806240"/>
            <a:ext cx="344160" cy="29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chemeClr val="dk1"/>
                </a:solidFill>
                <a:latin typeface="Arial"/>
                <a:ea typeface="DejaVu Sans"/>
              </a:rPr>
              <a:t>1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5" name="Image 6" descr=""/>
          <p:cNvPicPr/>
          <p:nvPr/>
        </p:nvPicPr>
        <p:blipFill>
          <a:blip r:embed="rId2"/>
          <a:srcRect l="5989" t="0" r="8062" b="1609"/>
          <a:stretch/>
        </p:blipFill>
        <p:spPr>
          <a:xfrm>
            <a:off x="-1080" y="1152000"/>
            <a:ext cx="5227920" cy="5984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 0"/>
          <p:cNvSpPr/>
          <p:nvPr/>
        </p:nvSpPr>
        <p:spPr>
          <a:xfrm>
            <a:off x="8065800" y="2304720"/>
            <a:ext cx="441180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ts val="4201"/>
              </a:lnSpc>
              <a:tabLst>
                <a:tab algn="l" pos="0"/>
              </a:tabLst>
            </a:pPr>
            <a:r>
              <a:rPr b="0" lang="fr-FR" sz="40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Énergie, CO₂ &amp; PIB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Text 1"/>
          <p:cNvSpPr/>
          <p:nvPr/>
        </p:nvSpPr>
        <p:spPr>
          <a:xfrm>
            <a:off x="6193440" y="4320720"/>
            <a:ext cx="7975080" cy="102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>
              <a:lnSpc>
                <a:spcPts val="2701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49495a"/>
                </a:solidFill>
                <a:latin typeface="Open Sans"/>
                <a:ea typeface="Open Sans"/>
              </a:rPr>
              <a:t>Une exploration approfondie des tendances énergétiques mondiales,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ts val="2701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49495a"/>
                </a:solidFill>
                <a:latin typeface="Open Sans"/>
                <a:ea typeface="Open Sans"/>
              </a:rPr>
              <a:t>des émissions de CO₂ et de leurs liens avec le développement économique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ts val="2701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49495a"/>
                </a:solidFill>
                <a:latin typeface="Open Sans"/>
                <a:ea typeface="Open Sans"/>
              </a:rPr>
              <a:t>sur une période de 64 ans (1960–2024)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8" name="Image 21" descr="preencoded.png"/>
          <p:cNvPicPr/>
          <p:nvPr/>
        </p:nvPicPr>
        <p:blipFill>
          <a:blip r:embed="rId1"/>
          <a:stretch/>
        </p:blipFill>
        <p:spPr>
          <a:xfrm>
            <a:off x="0" y="360"/>
            <a:ext cx="5484600" cy="8227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 0"/>
          <p:cNvSpPr/>
          <p:nvPr/>
        </p:nvSpPr>
        <p:spPr>
          <a:xfrm>
            <a:off x="360000" y="360000"/>
            <a:ext cx="5157720" cy="46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201"/>
              </a:lnSpc>
              <a:tabLst>
                <a:tab algn="l" pos="0"/>
              </a:tabLst>
            </a:pP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Sources de Données Ouvertes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Text 1"/>
          <p:cNvSpPr/>
          <p:nvPr/>
        </p:nvSpPr>
        <p:spPr>
          <a:xfrm>
            <a:off x="559440" y="1309680"/>
            <a:ext cx="2255400" cy="28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fr-FR" sz="17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Couverture Mondiale</a:t>
            </a:r>
            <a:endParaRPr b="0" lang="fr-F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Text 2"/>
          <p:cNvSpPr/>
          <p:nvPr/>
        </p:nvSpPr>
        <p:spPr>
          <a:xfrm>
            <a:off x="559440" y="1751760"/>
            <a:ext cx="8079120" cy="50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fr-FR" sz="1650" spc="-1" strike="noStrike">
                <a:solidFill>
                  <a:srgbClr val="49495a"/>
                </a:solidFill>
                <a:latin typeface="Open Sans"/>
                <a:ea typeface="Open Sans"/>
              </a:rPr>
              <a:t>Notre analyse s'appuie sur des bases de données publiques reconnues internationalement, garantissant fiabilité et reproductibilité des résultats.</a:t>
            </a:r>
            <a:endParaRPr b="0" lang="fr-FR" sz="16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2" name="Image 1" descr="preencoded.png"/>
          <p:cNvPicPr/>
          <p:nvPr/>
        </p:nvPicPr>
        <p:blipFill>
          <a:blip r:embed="rId1"/>
          <a:stretch/>
        </p:blipFill>
        <p:spPr>
          <a:xfrm>
            <a:off x="9144360" y="360"/>
            <a:ext cx="5484600" cy="8227800"/>
          </a:xfrm>
          <a:prstGeom prst="rect">
            <a:avLst/>
          </a:prstGeom>
          <a:ln w="0">
            <a:noFill/>
          </a:ln>
        </p:spPr>
      </p:pic>
      <p:pic>
        <p:nvPicPr>
          <p:cNvPr id="163" name="Image 9" descr="preencoded.png"/>
          <p:cNvPicPr/>
          <p:nvPr/>
        </p:nvPicPr>
        <p:blipFill>
          <a:blip r:embed="rId2"/>
          <a:stretch/>
        </p:blipFill>
        <p:spPr>
          <a:xfrm>
            <a:off x="1941840" y="5255640"/>
            <a:ext cx="2112840" cy="860040"/>
          </a:xfrm>
          <a:prstGeom prst="rect">
            <a:avLst/>
          </a:prstGeom>
          <a:ln w="0">
            <a:noFill/>
          </a:ln>
        </p:spPr>
      </p:pic>
      <p:pic>
        <p:nvPicPr>
          <p:cNvPr id="164" name="Image 10" descr="preencoded.png"/>
          <p:cNvPicPr/>
          <p:nvPr/>
        </p:nvPicPr>
        <p:blipFill>
          <a:blip r:embed="rId3"/>
          <a:stretch/>
        </p:blipFill>
        <p:spPr>
          <a:xfrm>
            <a:off x="4228920" y="5255640"/>
            <a:ext cx="1075680" cy="860040"/>
          </a:xfrm>
          <a:prstGeom prst="rect">
            <a:avLst/>
          </a:prstGeom>
          <a:ln w="0">
            <a:noFill/>
          </a:ln>
        </p:spPr>
      </p:pic>
      <p:pic>
        <p:nvPicPr>
          <p:cNvPr id="165" name="Image 11" descr="preencoded.png"/>
          <p:cNvPicPr/>
          <p:nvPr/>
        </p:nvPicPr>
        <p:blipFill>
          <a:blip r:embed="rId4"/>
          <a:stretch/>
        </p:blipFill>
        <p:spPr>
          <a:xfrm>
            <a:off x="5478840" y="5255640"/>
            <a:ext cx="1722240" cy="860040"/>
          </a:xfrm>
          <a:prstGeom prst="rect">
            <a:avLst/>
          </a:prstGeom>
          <a:ln w="0">
            <a:noFill/>
          </a:ln>
        </p:spPr>
      </p:pic>
      <p:sp>
        <p:nvSpPr>
          <p:cNvPr id="166" name="Text 4"/>
          <p:cNvSpPr/>
          <p:nvPr/>
        </p:nvSpPr>
        <p:spPr>
          <a:xfrm>
            <a:off x="793800" y="3018960"/>
            <a:ext cx="755460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701"/>
              </a:lnSpc>
              <a:buClr>
                <a:srgbClr val="49495a"/>
              </a:buClr>
              <a:buFont typeface="Symbol" charset="2"/>
              <a:buChar char=""/>
            </a:pPr>
            <a:r>
              <a:rPr b="0" lang="fr-FR" sz="1650" spc="-1" strike="noStrike">
                <a:solidFill>
                  <a:srgbClr val="49495a"/>
                </a:solidFill>
                <a:latin typeface="Open Sans"/>
                <a:ea typeface="Open Sans"/>
              </a:rPr>
              <a:t>Données énergétiques : consommation par type d’énergie</a:t>
            </a:r>
            <a:endParaRPr b="0" lang="fr-FR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Text 13"/>
          <p:cNvSpPr/>
          <p:nvPr/>
        </p:nvSpPr>
        <p:spPr>
          <a:xfrm>
            <a:off x="793800" y="3439080"/>
            <a:ext cx="755460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701"/>
              </a:lnSpc>
              <a:buClr>
                <a:srgbClr val="49495a"/>
              </a:buClr>
              <a:buFont typeface="Symbol" charset="2"/>
              <a:buChar char=""/>
            </a:pPr>
            <a:r>
              <a:rPr b="0" lang="fr-FR" sz="1650" spc="-1" strike="noStrike">
                <a:solidFill>
                  <a:srgbClr val="49495a"/>
                </a:solidFill>
                <a:latin typeface="Open Sans"/>
                <a:ea typeface="Open Sans"/>
              </a:rPr>
              <a:t>Émissions de CO₂ à travers le monde</a:t>
            </a:r>
            <a:endParaRPr b="0" lang="fr-FR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Text 50"/>
          <p:cNvSpPr/>
          <p:nvPr/>
        </p:nvSpPr>
        <p:spPr>
          <a:xfrm>
            <a:off x="793800" y="3859200"/>
            <a:ext cx="755460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701"/>
              </a:lnSpc>
              <a:buClr>
                <a:srgbClr val="49495a"/>
              </a:buClr>
              <a:buFont typeface="Symbol" charset="2"/>
              <a:buChar char=""/>
            </a:pPr>
            <a:r>
              <a:rPr b="0" lang="fr-FR" sz="1650" spc="-1" strike="noStrike">
                <a:solidFill>
                  <a:srgbClr val="49495a"/>
                </a:solidFill>
                <a:latin typeface="Open Sans"/>
                <a:ea typeface="Open Sans"/>
              </a:rPr>
              <a:t>Données économiques : PIB, dette état/privé</a:t>
            </a:r>
            <a:endParaRPr b="0" lang="fr-FR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Text 51"/>
          <p:cNvSpPr/>
          <p:nvPr/>
        </p:nvSpPr>
        <p:spPr>
          <a:xfrm>
            <a:off x="793800" y="4279320"/>
            <a:ext cx="755460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701"/>
              </a:lnSpc>
              <a:buClr>
                <a:srgbClr val="49495a"/>
              </a:buClr>
              <a:buFont typeface="Symbol" charset="2"/>
              <a:buChar char=""/>
            </a:pPr>
            <a:r>
              <a:rPr b="0" lang="fr-FR" sz="1650" spc="-1" strike="noStrike">
                <a:solidFill>
                  <a:srgbClr val="49495a"/>
                </a:solidFill>
                <a:latin typeface="Open Sans"/>
                <a:ea typeface="Open Sans"/>
              </a:rPr>
              <a:t>Données sociales : population, urbanisation, industrialisation</a:t>
            </a:r>
            <a:endParaRPr b="0" lang="fr-FR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Text 53"/>
          <p:cNvSpPr/>
          <p:nvPr/>
        </p:nvSpPr>
        <p:spPr>
          <a:xfrm>
            <a:off x="793800" y="6498720"/>
            <a:ext cx="755460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1" lang="fr-FR" sz="1650" spc="-1" strike="noStrike">
                <a:solidFill>
                  <a:srgbClr val="49495a"/>
                </a:solidFill>
                <a:latin typeface="Open Sans"/>
                <a:ea typeface="Open Sans"/>
              </a:rPr>
              <a:t>Période couverte :</a:t>
            </a:r>
            <a:r>
              <a:rPr b="0" lang="fr-FR" sz="1650" spc="-1" strike="noStrike">
                <a:solidFill>
                  <a:srgbClr val="49495a"/>
                </a:solidFill>
                <a:latin typeface="Open Sans"/>
                <a:ea typeface="Open Sans"/>
              </a:rPr>
              <a:t> 1960–2024</a:t>
            </a:r>
            <a:endParaRPr b="0" lang="fr-FR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Text 54"/>
          <p:cNvSpPr/>
          <p:nvPr/>
        </p:nvSpPr>
        <p:spPr>
          <a:xfrm>
            <a:off x="793800" y="7089480"/>
            <a:ext cx="755460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1" lang="fr-FR" sz="1650" spc="-1" strike="noStrike">
                <a:solidFill>
                  <a:srgbClr val="49495a"/>
                </a:solidFill>
                <a:latin typeface="Open Sans"/>
                <a:ea typeface="Open Sans"/>
              </a:rPr>
              <a:t>Granularité :</a:t>
            </a:r>
            <a:r>
              <a:rPr b="0" lang="fr-FR" sz="1650" spc="-1" strike="noStrike">
                <a:solidFill>
                  <a:srgbClr val="49495a"/>
                </a:solidFill>
                <a:latin typeface="Open Sans"/>
                <a:ea typeface="Open Sans"/>
              </a:rPr>
              <a:t> Pays</a:t>
            </a:r>
            <a:endParaRPr b="0" lang="fr-FR" sz="16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 14"/>
          <p:cNvSpPr/>
          <p:nvPr/>
        </p:nvSpPr>
        <p:spPr>
          <a:xfrm>
            <a:off x="360000" y="360000"/>
            <a:ext cx="7476480" cy="55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201"/>
              </a:lnSpc>
              <a:tabLst>
                <a:tab algn="l" pos="0"/>
              </a:tabLst>
            </a:pP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Workflow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Text 16"/>
          <p:cNvSpPr/>
          <p:nvPr/>
        </p:nvSpPr>
        <p:spPr>
          <a:xfrm>
            <a:off x="1811160" y="1276560"/>
            <a:ext cx="2241360" cy="27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fr-FR" sz="17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Python</a:t>
            </a:r>
            <a:endParaRPr b="0" lang="fr-F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Text 17"/>
          <p:cNvSpPr/>
          <p:nvPr/>
        </p:nvSpPr>
        <p:spPr>
          <a:xfrm>
            <a:off x="1800000" y="1671120"/>
            <a:ext cx="311616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>
              <a:lnSpc>
                <a:spcPts val="2701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Nettoyage des données &amp; export CSV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Text 18"/>
          <p:cNvSpPr/>
          <p:nvPr/>
        </p:nvSpPr>
        <p:spPr>
          <a:xfrm>
            <a:off x="1811160" y="2420280"/>
            <a:ext cx="2241360" cy="27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fr-FR" sz="17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PostgreSQL</a:t>
            </a:r>
            <a:endParaRPr b="0" lang="fr-F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Text 19"/>
          <p:cNvSpPr/>
          <p:nvPr/>
        </p:nvSpPr>
        <p:spPr>
          <a:xfrm>
            <a:off x="1800000" y="2814840"/>
            <a:ext cx="341964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>
              <a:lnSpc>
                <a:spcPts val="2701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Transformation des *_clean.csv en tables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Text 20"/>
          <p:cNvSpPr/>
          <p:nvPr/>
        </p:nvSpPr>
        <p:spPr>
          <a:xfrm>
            <a:off x="1811160" y="3564000"/>
            <a:ext cx="2241360" cy="27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fr-FR" sz="17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dbt</a:t>
            </a:r>
            <a:endParaRPr b="0" lang="fr-F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Text 21"/>
          <p:cNvSpPr/>
          <p:nvPr/>
        </p:nvSpPr>
        <p:spPr>
          <a:xfrm>
            <a:off x="1800000" y="3958920"/>
            <a:ext cx="507456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>
              <a:lnSpc>
                <a:spcPts val="2701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Transformations des tables *_clean en stagings, dims &amp; facts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Text 22"/>
          <p:cNvSpPr/>
          <p:nvPr/>
        </p:nvSpPr>
        <p:spPr>
          <a:xfrm>
            <a:off x="1811160" y="4708080"/>
            <a:ext cx="2241360" cy="27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fr-FR" sz="17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Neon</a:t>
            </a:r>
            <a:endParaRPr b="0" lang="fr-F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Text 47"/>
          <p:cNvSpPr/>
          <p:nvPr/>
        </p:nvSpPr>
        <p:spPr>
          <a:xfrm>
            <a:off x="1842120" y="5102640"/>
            <a:ext cx="364428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>
              <a:lnSpc>
                <a:spcPts val="2701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Stockage tables brut, stagings, dims &amp; facts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Text 48"/>
          <p:cNvSpPr/>
          <p:nvPr/>
        </p:nvSpPr>
        <p:spPr>
          <a:xfrm>
            <a:off x="1811160" y="5851800"/>
            <a:ext cx="1068120" cy="27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fr-FR" sz="17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Power BI</a:t>
            </a:r>
            <a:endParaRPr b="0" lang="fr-F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Text 49"/>
          <p:cNvSpPr/>
          <p:nvPr/>
        </p:nvSpPr>
        <p:spPr>
          <a:xfrm>
            <a:off x="1800000" y="6246360"/>
            <a:ext cx="64584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>
              <a:lnSpc>
                <a:spcPts val="2701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Analyse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3" name="" descr=""/>
          <p:cNvPicPr/>
          <p:nvPr/>
        </p:nvPicPr>
        <p:blipFill>
          <a:blip r:embed="rId1"/>
          <a:srcRect l="0" t="0" r="0" b="21547"/>
          <a:stretch/>
        </p:blipFill>
        <p:spPr>
          <a:xfrm>
            <a:off x="595080" y="2520360"/>
            <a:ext cx="951480" cy="745920"/>
          </a:xfrm>
          <a:prstGeom prst="rect">
            <a:avLst/>
          </a:prstGeom>
          <a:ln w="0">
            <a:noFill/>
          </a:ln>
        </p:spPr>
      </p:pic>
      <p:pic>
        <p:nvPicPr>
          <p:cNvPr id="184" name="" descr=""/>
          <p:cNvPicPr/>
          <p:nvPr/>
        </p:nvPicPr>
        <p:blipFill>
          <a:blip r:embed="rId2"/>
          <a:srcRect l="0" t="0" r="61238" b="0"/>
          <a:stretch/>
        </p:blipFill>
        <p:spPr>
          <a:xfrm>
            <a:off x="756000" y="3682800"/>
            <a:ext cx="718560" cy="671760"/>
          </a:xfrm>
          <a:prstGeom prst="rect">
            <a:avLst/>
          </a:prstGeom>
          <a:ln w="0">
            <a:noFill/>
          </a:ln>
        </p:spPr>
      </p:pic>
      <p:pic>
        <p:nvPicPr>
          <p:cNvPr id="185" name="" descr=""/>
          <p:cNvPicPr/>
          <p:nvPr/>
        </p:nvPicPr>
        <p:blipFill>
          <a:blip r:embed="rId3"/>
          <a:srcRect l="22126" t="20483" r="20491" b="22135"/>
          <a:stretch/>
        </p:blipFill>
        <p:spPr>
          <a:xfrm>
            <a:off x="756000" y="4753080"/>
            <a:ext cx="718560" cy="718560"/>
          </a:xfrm>
          <a:prstGeom prst="rect">
            <a:avLst/>
          </a:prstGeom>
          <a:ln w="0">
            <a:noFill/>
          </a:ln>
        </p:spPr>
      </p:pic>
      <p:pic>
        <p:nvPicPr>
          <p:cNvPr id="186" name="" descr=""/>
          <p:cNvPicPr/>
          <p:nvPr/>
        </p:nvPicPr>
        <p:blipFill>
          <a:blip r:embed="rId4"/>
          <a:srcRect l="19107" t="0" r="15889" b="0"/>
          <a:stretch/>
        </p:blipFill>
        <p:spPr>
          <a:xfrm>
            <a:off x="680400" y="5911200"/>
            <a:ext cx="866160" cy="747360"/>
          </a:xfrm>
          <a:prstGeom prst="rect">
            <a:avLst/>
          </a:prstGeom>
          <a:ln w="0">
            <a:noFill/>
          </a:ln>
        </p:spPr>
      </p:pic>
      <p:sp>
        <p:nvSpPr>
          <p:cNvPr id="187" name=""/>
          <p:cNvSpPr/>
          <p:nvPr/>
        </p:nvSpPr>
        <p:spPr>
          <a:xfrm rot="5400000">
            <a:off x="548640" y="1339200"/>
            <a:ext cx="1042560" cy="884160"/>
          </a:xfrm>
          <a:custGeom>
            <a:avLst/>
            <a:gdLst>
              <a:gd name="textAreaLeft" fmla="*/ 0 w 1042560"/>
              <a:gd name="textAreaRight" fmla="*/ 1044360 w 1042560"/>
              <a:gd name="textAreaTop" fmla="*/ 0 h 884160"/>
              <a:gd name="textAreaBottom" fmla="*/ 885960 h 8841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19791" y="0"/>
                </a:lnTo>
                <a:lnTo>
                  <a:pt x="21600" y="10800"/>
                </a:lnTo>
                <a:lnTo>
                  <a:pt x="19791" y="21600"/>
                </a:lnTo>
                <a:lnTo>
                  <a:pt x="0" y="21600"/>
                </a:lnTo>
                <a:close/>
              </a:path>
            </a:pathLst>
          </a:custGeom>
          <a:noFill/>
          <a:ln cap="rnd"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5"/>
          <a:srcRect l="21120" t="0" r="19538" b="0"/>
          <a:stretch/>
        </p:blipFill>
        <p:spPr>
          <a:xfrm>
            <a:off x="720000" y="1440000"/>
            <a:ext cx="716400" cy="679320"/>
          </a:xfrm>
          <a:prstGeom prst="rect">
            <a:avLst/>
          </a:prstGeom>
          <a:ln w="0">
            <a:noFill/>
          </a:ln>
        </p:spPr>
      </p:pic>
      <p:sp>
        <p:nvSpPr>
          <p:cNvPr id="189" name=""/>
          <p:cNvSpPr/>
          <p:nvPr/>
        </p:nvSpPr>
        <p:spPr>
          <a:xfrm rot="5400000">
            <a:off x="548640" y="2491560"/>
            <a:ext cx="1042560" cy="884160"/>
          </a:xfrm>
          <a:custGeom>
            <a:avLst/>
            <a:gdLst>
              <a:gd name="textAreaLeft" fmla="*/ 0 w 1042560"/>
              <a:gd name="textAreaRight" fmla="*/ 1044360 w 1042560"/>
              <a:gd name="textAreaTop" fmla="*/ 0 h 884160"/>
              <a:gd name="textAreaBottom" fmla="*/ 885960 h 8841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19791" y="0"/>
                </a:lnTo>
                <a:lnTo>
                  <a:pt x="21600" y="10800"/>
                </a:lnTo>
                <a:lnTo>
                  <a:pt x="19791" y="21600"/>
                </a:lnTo>
                <a:lnTo>
                  <a:pt x="0" y="21600"/>
                </a:lnTo>
                <a:close/>
              </a:path>
            </a:pathLst>
          </a:custGeom>
          <a:noFill/>
          <a:ln cap="rnd"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0" name=""/>
          <p:cNvSpPr/>
          <p:nvPr/>
        </p:nvSpPr>
        <p:spPr>
          <a:xfrm rot="5400000">
            <a:off x="548640" y="3643920"/>
            <a:ext cx="1042560" cy="884160"/>
          </a:xfrm>
          <a:custGeom>
            <a:avLst/>
            <a:gdLst>
              <a:gd name="textAreaLeft" fmla="*/ 0 w 1042560"/>
              <a:gd name="textAreaRight" fmla="*/ 1044360 w 1042560"/>
              <a:gd name="textAreaTop" fmla="*/ 0 h 884160"/>
              <a:gd name="textAreaBottom" fmla="*/ 885960 h 8841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19791" y="0"/>
                </a:lnTo>
                <a:lnTo>
                  <a:pt x="21600" y="10800"/>
                </a:lnTo>
                <a:lnTo>
                  <a:pt x="19791" y="21600"/>
                </a:lnTo>
                <a:lnTo>
                  <a:pt x="0" y="21600"/>
                </a:lnTo>
                <a:close/>
              </a:path>
            </a:pathLst>
          </a:custGeom>
          <a:noFill/>
          <a:ln cap="rnd"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1" name=""/>
          <p:cNvSpPr/>
          <p:nvPr/>
        </p:nvSpPr>
        <p:spPr>
          <a:xfrm rot="5400000">
            <a:off x="548640" y="4760280"/>
            <a:ext cx="1042560" cy="884160"/>
          </a:xfrm>
          <a:custGeom>
            <a:avLst/>
            <a:gdLst>
              <a:gd name="textAreaLeft" fmla="*/ 0 w 1042560"/>
              <a:gd name="textAreaRight" fmla="*/ 1044360 w 1042560"/>
              <a:gd name="textAreaTop" fmla="*/ 0 h 884160"/>
              <a:gd name="textAreaBottom" fmla="*/ 885960 h 8841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19791" y="0"/>
                </a:lnTo>
                <a:lnTo>
                  <a:pt x="21600" y="10800"/>
                </a:lnTo>
                <a:lnTo>
                  <a:pt x="19791" y="21600"/>
                </a:lnTo>
                <a:lnTo>
                  <a:pt x="0" y="21600"/>
                </a:lnTo>
                <a:close/>
              </a:path>
            </a:pathLst>
          </a:custGeom>
          <a:noFill/>
          <a:ln cap="rnd"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2" name=""/>
          <p:cNvSpPr/>
          <p:nvPr/>
        </p:nvSpPr>
        <p:spPr>
          <a:xfrm rot="5400000">
            <a:off x="548640" y="5912640"/>
            <a:ext cx="1042560" cy="884160"/>
          </a:xfrm>
          <a:custGeom>
            <a:avLst/>
            <a:gdLst>
              <a:gd name="textAreaLeft" fmla="*/ 0 w 1042560"/>
              <a:gd name="textAreaRight" fmla="*/ 1044360 w 1042560"/>
              <a:gd name="textAreaTop" fmla="*/ 0 h 884160"/>
              <a:gd name="textAreaBottom" fmla="*/ 885960 h 8841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19791" y="0"/>
                </a:lnTo>
                <a:lnTo>
                  <a:pt x="21600" y="10800"/>
                </a:lnTo>
                <a:lnTo>
                  <a:pt x="19791" y="21600"/>
                </a:lnTo>
                <a:lnTo>
                  <a:pt x="0" y="21600"/>
                </a:lnTo>
                <a:close/>
              </a:path>
            </a:pathLst>
          </a:custGeom>
          <a:noFill/>
          <a:ln cap="rnd"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6">
            <a:alphaModFix amt="90000"/>
          </a:blip>
          <a:stretch/>
        </p:blipFill>
        <p:spPr>
          <a:xfrm>
            <a:off x="8444160" y="60120"/>
            <a:ext cx="6157080" cy="8103600"/>
          </a:xfrm>
          <a:prstGeom prst="rect">
            <a:avLst/>
          </a:prstGeom>
          <a:ln w="0">
            <a:noFill/>
          </a:ln>
        </p:spPr>
      </p:pic>
      <p:sp>
        <p:nvSpPr>
          <p:cNvPr id="194" name="Text 24"/>
          <p:cNvSpPr/>
          <p:nvPr/>
        </p:nvSpPr>
        <p:spPr>
          <a:xfrm>
            <a:off x="5868000" y="1279800"/>
            <a:ext cx="1501920" cy="18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fr-FR" sz="17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Notebook</a:t>
            </a:r>
            <a:endParaRPr b="0" lang="fr-F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Text 52"/>
          <p:cNvSpPr/>
          <p:nvPr/>
        </p:nvSpPr>
        <p:spPr>
          <a:xfrm>
            <a:off x="5868000" y="1544040"/>
            <a:ext cx="238608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>
              <a:lnSpc>
                <a:spcPts val="2701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Nettoyage &amp; Transformation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Text 59"/>
          <p:cNvSpPr/>
          <p:nvPr/>
        </p:nvSpPr>
        <p:spPr>
          <a:xfrm>
            <a:off x="5868000" y="2126520"/>
            <a:ext cx="1502640" cy="18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fr-FR" sz="17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Script</a:t>
            </a:r>
            <a:endParaRPr b="0" lang="fr-F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Text 60"/>
          <p:cNvSpPr/>
          <p:nvPr/>
        </p:nvSpPr>
        <p:spPr>
          <a:xfrm>
            <a:off x="5868000" y="2398680"/>
            <a:ext cx="228420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>
              <a:lnSpc>
                <a:spcPts val="2701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Vérification &amp; Comparaison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"/>
          <p:cNvSpPr/>
          <p:nvPr/>
        </p:nvSpPr>
        <p:spPr>
          <a:xfrm rot="5400000">
            <a:off x="5183280" y="1725120"/>
            <a:ext cx="358560" cy="358560"/>
          </a:xfrm>
          <a:custGeom>
            <a:avLst/>
            <a:gdLst>
              <a:gd name="textAreaLeft" fmla="*/ 0 w 358560"/>
              <a:gd name="textAreaRight" fmla="*/ 359640 w 358560"/>
              <a:gd name="textAreaTop" fmla="*/ 0 h 358560"/>
              <a:gd name="textAreaBottom" fmla="*/ 359640 h 358560"/>
            </a:gdLst>
            <a:ahLst/>
            <a:rect l="textAreaLeft" t="textAreaTop" r="textAreaRight" b="textAreaBottom"/>
            <a:pathLst>
              <a:path w="787" h="799">
                <a:moveTo>
                  <a:pt x="439" y="12"/>
                </a:moveTo>
                <a:lnTo>
                  <a:pt x="535" y="102"/>
                </a:lnTo>
                <a:lnTo>
                  <a:pt x="391" y="246"/>
                </a:lnTo>
                <a:lnTo>
                  <a:pt x="252" y="108"/>
                </a:lnTo>
                <a:lnTo>
                  <a:pt x="349" y="12"/>
                </a:lnTo>
                <a:lnTo>
                  <a:pt x="0" y="0"/>
                </a:lnTo>
                <a:lnTo>
                  <a:pt x="12" y="348"/>
                </a:lnTo>
                <a:lnTo>
                  <a:pt x="108" y="258"/>
                </a:lnTo>
                <a:lnTo>
                  <a:pt x="282" y="433"/>
                </a:lnTo>
                <a:lnTo>
                  <a:pt x="282" y="799"/>
                </a:lnTo>
                <a:lnTo>
                  <a:pt x="511" y="799"/>
                </a:lnTo>
                <a:lnTo>
                  <a:pt x="511" y="427"/>
                </a:lnTo>
                <a:lnTo>
                  <a:pt x="685" y="252"/>
                </a:lnTo>
                <a:lnTo>
                  <a:pt x="781" y="348"/>
                </a:lnTo>
                <a:lnTo>
                  <a:pt x="787" y="0"/>
                </a:lnTo>
                <a:lnTo>
                  <a:pt x="439" y="12"/>
                </a:lnTo>
                <a:close/>
              </a:path>
            </a:pathLst>
          </a:cu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9" name="Text 15"/>
          <p:cNvSpPr/>
          <p:nvPr/>
        </p:nvSpPr>
        <p:spPr>
          <a:xfrm>
            <a:off x="1810800" y="7003800"/>
            <a:ext cx="1068120" cy="27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fr-FR" sz="17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SARIMAX</a:t>
            </a:r>
            <a:endParaRPr b="0" lang="fr-F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Text 31"/>
          <p:cNvSpPr/>
          <p:nvPr/>
        </p:nvSpPr>
        <p:spPr>
          <a:xfrm>
            <a:off x="1812960" y="7398360"/>
            <a:ext cx="84708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>
              <a:lnSpc>
                <a:spcPts val="2701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Prédiction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"/>
          <p:cNvSpPr/>
          <p:nvPr/>
        </p:nvSpPr>
        <p:spPr>
          <a:xfrm rot="5400000">
            <a:off x="548280" y="7064640"/>
            <a:ext cx="1042560" cy="884160"/>
          </a:xfrm>
          <a:custGeom>
            <a:avLst/>
            <a:gdLst>
              <a:gd name="textAreaLeft" fmla="*/ 0 w 1042560"/>
              <a:gd name="textAreaRight" fmla="*/ 1044360 w 1042560"/>
              <a:gd name="textAreaTop" fmla="*/ 0 h 884160"/>
              <a:gd name="textAreaBottom" fmla="*/ 885960 h 8841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19791" y="0"/>
                </a:lnTo>
                <a:lnTo>
                  <a:pt x="21600" y="10800"/>
                </a:lnTo>
                <a:lnTo>
                  <a:pt x="19791" y="21600"/>
                </a:lnTo>
                <a:lnTo>
                  <a:pt x="0" y="21600"/>
                </a:lnTo>
                <a:close/>
              </a:path>
            </a:pathLst>
          </a:custGeom>
          <a:noFill/>
          <a:ln cap="rnd"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7"/>
          <a:stretch/>
        </p:blipFill>
        <p:spPr>
          <a:xfrm>
            <a:off x="720000" y="7092000"/>
            <a:ext cx="704880" cy="704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 55"/>
          <p:cNvSpPr/>
          <p:nvPr/>
        </p:nvSpPr>
        <p:spPr>
          <a:xfrm>
            <a:off x="2413800" y="2610000"/>
            <a:ext cx="29854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701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49495a"/>
                </a:solidFill>
                <a:latin typeface="Open Sans"/>
                <a:ea typeface="Open Sans"/>
              </a:rPr>
              <a:t>État des lieux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4" name="Image 12" descr="preencoded.png"/>
          <p:cNvPicPr/>
          <p:nvPr/>
        </p:nvPicPr>
        <p:blipFill>
          <a:blip r:embed="rId1"/>
          <a:stretch/>
        </p:blipFill>
        <p:spPr>
          <a:xfrm>
            <a:off x="5032800" y="1832760"/>
            <a:ext cx="4563000" cy="4563000"/>
          </a:xfrm>
          <a:prstGeom prst="rect">
            <a:avLst/>
          </a:prstGeom>
          <a:ln w="0">
            <a:noFill/>
          </a:ln>
        </p:spPr>
      </p:pic>
      <p:pic>
        <p:nvPicPr>
          <p:cNvPr id="205" name="Image 13" descr="preencoded.png"/>
          <p:cNvPicPr/>
          <p:nvPr/>
        </p:nvPicPr>
        <p:blipFill>
          <a:blip r:embed="rId2"/>
          <a:stretch/>
        </p:blipFill>
        <p:spPr>
          <a:xfrm>
            <a:off x="5891400" y="2530080"/>
            <a:ext cx="780840" cy="780840"/>
          </a:xfrm>
          <a:prstGeom prst="rect">
            <a:avLst/>
          </a:prstGeom>
          <a:ln w="0">
            <a:noFill/>
          </a:ln>
        </p:spPr>
      </p:pic>
      <p:sp>
        <p:nvSpPr>
          <p:cNvPr id="206" name="Text 56"/>
          <p:cNvSpPr/>
          <p:nvPr/>
        </p:nvSpPr>
        <p:spPr>
          <a:xfrm>
            <a:off x="9867600" y="2610000"/>
            <a:ext cx="389700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701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49495a"/>
                </a:solidFill>
                <a:latin typeface="Open Sans"/>
                <a:ea typeface="Open Sans"/>
              </a:rPr>
              <a:t>consommation énergies primaire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7" name="Image 14" descr="preencoded.png"/>
          <p:cNvPicPr/>
          <p:nvPr/>
        </p:nvPicPr>
        <p:blipFill>
          <a:blip r:embed="rId3"/>
          <a:stretch/>
        </p:blipFill>
        <p:spPr>
          <a:xfrm>
            <a:off x="5032800" y="1832760"/>
            <a:ext cx="4563000" cy="4563000"/>
          </a:xfrm>
          <a:prstGeom prst="rect">
            <a:avLst/>
          </a:prstGeom>
          <a:ln w="0">
            <a:noFill/>
          </a:ln>
        </p:spPr>
      </p:pic>
      <p:sp>
        <p:nvSpPr>
          <p:cNvPr id="208" name="Text 57"/>
          <p:cNvSpPr/>
          <p:nvPr/>
        </p:nvSpPr>
        <p:spPr>
          <a:xfrm>
            <a:off x="10130760" y="5040000"/>
            <a:ext cx="293652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>
              <a:lnSpc>
                <a:spcPts val="2701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49495a"/>
                </a:solidFill>
                <a:latin typeface="Open Sans"/>
                <a:ea typeface="Open Sans"/>
              </a:rPr>
              <a:t>Exploration piste électrique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9" name="Image 15" descr="preencoded.png"/>
          <p:cNvPicPr/>
          <p:nvPr/>
        </p:nvPicPr>
        <p:blipFill>
          <a:blip r:embed="rId4"/>
          <a:stretch/>
        </p:blipFill>
        <p:spPr>
          <a:xfrm>
            <a:off x="5032800" y="1832760"/>
            <a:ext cx="4563000" cy="4563000"/>
          </a:xfrm>
          <a:prstGeom prst="rect">
            <a:avLst/>
          </a:prstGeom>
          <a:ln w="0">
            <a:noFill/>
          </a:ln>
        </p:spPr>
      </p:pic>
      <p:sp>
        <p:nvSpPr>
          <p:cNvPr id="210" name="Text 58"/>
          <p:cNvSpPr/>
          <p:nvPr/>
        </p:nvSpPr>
        <p:spPr>
          <a:xfrm>
            <a:off x="792000" y="5040000"/>
            <a:ext cx="3897000" cy="72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2701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49495a"/>
                </a:solidFill>
                <a:latin typeface="Open Sans"/>
                <a:ea typeface="Open Sans"/>
              </a:rPr>
              <a:t>Machine Learning : projection sur 30 ans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1" name="Image 16" descr="preencoded.png"/>
          <p:cNvPicPr/>
          <p:nvPr/>
        </p:nvPicPr>
        <p:blipFill>
          <a:blip r:embed="rId5"/>
          <a:stretch/>
        </p:blipFill>
        <p:spPr>
          <a:xfrm>
            <a:off x="5032800" y="1832760"/>
            <a:ext cx="4563000" cy="4563000"/>
          </a:xfrm>
          <a:prstGeom prst="rect">
            <a:avLst/>
          </a:prstGeom>
          <a:ln w="0">
            <a:noFill/>
          </a:ln>
        </p:spPr>
      </p:pic>
      <p:pic>
        <p:nvPicPr>
          <p:cNvPr id="212" name="Image 17" descr="preencoded.png"/>
          <p:cNvPicPr/>
          <p:nvPr/>
        </p:nvPicPr>
        <p:blipFill>
          <a:blip r:embed="rId6"/>
          <a:stretch/>
        </p:blipFill>
        <p:spPr>
          <a:xfrm>
            <a:off x="5544000" y="4497840"/>
            <a:ext cx="775800" cy="775800"/>
          </a:xfrm>
          <a:prstGeom prst="rect">
            <a:avLst/>
          </a:prstGeom>
          <a:ln w="0">
            <a:noFill/>
          </a:ln>
        </p:spPr>
      </p:pic>
      <p:pic>
        <p:nvPicPr>
          <p:cNvPr id="213" name="Image 18" descr="preencoded.png"/>
          <p:cNvPicPr/>
          <p:nvPr/>
        </p:nvPicPr>
        <p:blipFill>
          <a:blip r:embed="rId7"/>
          <a:stretch/>
        </p:blipFill>
        <p:spPr>
          <a:xfrm>
            <a:off x="8159760" y="2746440"/>
            <a:ext cx="780840" cy="780840"/>
          </a:xfrm>
          <a:prstGeom prst="rect">
            <a:avLst/>
          </a:prstGeom>
          <a:ln w="0">
            <a:noFill/>
          </a:ln>
        </p:spPr>
      </p:pic>
      <p:pic>
        <p:nvPicPr>
          <p:cNvPr id="214" name="Image 19" descr="preencoded.png"/>
          <p:cNvPicPr/>
          <p:nvPr/>
        </p:nvPicPr>
        <p:blipFill>
          <a:blip r:embed="rId8"/>
          <a:stretch/>
        </p:blipFill>
        <p:spPr>
          <a:xfrm>
            <a:off x="8052120" y="4870800"/>
            <a:ext cx="780840" cy="780840"/>
          </a:xfrm>
          <a:prstGeom prst="rect">
            <a:avLst/>
          </a:prstGeom>
          <a:ln w="0">
            <a:noFill/>
          </a:ln>
        </p:spPr>
      </p:pic>
      <p:sp>
        <p:nvSpPr>
          <p:cNvPr id="215" name=""/>
          <p:cNvSpPr/>
          <p:nvPr/>
        </p:nvSpPr>
        <p:spPr>
          <a:xfrm>
            <a:off x="540000" y="360000"/>
            <a:ext cx="1409004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4201"/>
              </a:lnSpc>
              <a:tabLst>
                <a:tab algn="l" pos="0"/>
              </a:tabLst>
            </a:pPr>
            <a:r>
              <a:rPr b="0" lang="fr-FR" sz="19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Énergie : Quantité physique qui caractérise la capacité d'un système à générer une modification de son environnement</a:t>
            </a:r>
            <a:endParaRPr b="0" lang="fr-FR" sz="1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701"/>
              </a:lnSpc>
              <a:tabLst>
                <a:tab algn="l" pos="0"/>
              </a:tabLst>
            </a:pPr>
            <a:endParaRPr b="0" lang="fr-FR" sz="1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1512000" y="1005120"/>
            <a:ext cx="11339280" cy="7091640"/>
          </a:xfrm>
          <a:prstGeom prst="rect">
            <a:avLst/>
          </a:prstGeom>
          <a:ln w="0">
            <a:noFill/>
          </a:ln>
        </p:spPr>
      </p:pic>
      <p:sp>
        <p:nvSpPr>
          <p:cNvPr id="217" name="Text 27"/>
          <p:cNvSpPr/>
          <p:nvPr/>
        </p:nvSpPr>
        <p:spPr>
          <a:xfrm>
            <a:off x="360000" y="360000"/>
            <a:ext cx="7476480" cy="55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201"/>
              </a:lnSpc>
              <a:tabLst>
                <a:tab algn="l" pos="0"/>
              </a:tabLst>
            </a:pP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États des lieux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1512000" y="1113840"/>
            <a:ext cx="12006000" cy="6936840"/>
          </a:xfrm>
          <a:prstGeom prst="rect">
            <a:avLst/>
          </a:prstGeom>
          <a:ln w="0">
            <a:noFill/>
          </a:ln>
        </p:spPr>
      </p:pic>
      <p:sp>
        <p:nvSpPr>
          <p:cNvPr id="219" name="Text 28"/>
          <p:cNvSpPr/>
          <p:nvPr/>
        </p:nvSpPr>
        <p:spPr>
          <a:xfrm>
            <a:off x="353520" y="360000"/>
            <a:ext cx="7476480" cy="55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201"/>
              </a:lnSpc>
              <a:tabLst>
                <a:tab algn="l" pos="0"/>
              </a:tabLst>
            </a:pPr>
            <a:r>
              <a:rPr b="0" lang="fr-FR" sz="30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Domination énergies fossiles malgré une augmentation énergies bas carbone </a:t>
            </a:r>
            <a:endParaRPr b="0" lang="fr-F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" descr=""/>
          <p:cNvPicPr/>
          <p:nvPr/>
        </p:nvPicPr>
        <p:blipFill>
          <a:blip r:embed="rId1"/>
          <a:stretch/>
        </p:blipFill>
        <p:spPr>
          <a:xfrm>
            <a:off x="1368000" y="1042920"/>
            <a:ext cx="12555720" cy="7056360"/>
          </a:xfrm>
          <a:prstGeom prst="rect">
            <a:avLst/>
          </a:prstGeom>
          <a:ln w="0">
            <a:noFill/>
          </a:ln>
        </p:spPr>
      </p:pic>
      <p:sp>
        <p:nvSpPr>
          <p:cNvPr id="221" name="Text 29"/>
          <p:cNvSpPr/>
          <p:nvPr/>
        </p:nvSpPr>
        <p:spPr>
          <a:xfrm>
            <a:off x="360000" y="360000"/>
            <a:ext cx="7476480" cy="55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201"/>
              </a:lnSpc>
              <a:tabLst>
                <a:tab algn="l" pos="0"/>
              </a:tabLst>
            </a:pP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Poids des énergies fossiles sur les énergies bas carbone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761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2025-12-17T12:14:57Z</dcterms:created>
  <dc:creator/>
  <dc:description/>
  <dc:language>fr-FR</dc:language>
  <cp:lastModifiedBy/>
  <dcterms:modified xsi:type="dcterms:W3CDTF">2025-12-19T17:48:03Z</dcterms:modified>
  <cp:revision>54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10</vt:r8>
  </property>
  <property fmtid="{D5CDD505-2E9C-101B-9397-08002B2CF9AE}" pid="3" name="PresentationFormat">
    <vt:lpwstr>On-screen Show (16:9)</vt:lpwstr>
  </property>
  <property fmtid="{D5CDD505-2E9C-101B-9397-08002B2CF9AE}" pid="4" name="Slides">
    <vt:r8>10</vt:r8>
  </property>
</Properties>
</file>